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75" r:id="rId1"/>
  </p:sldMasterIdLst>
  <p:sldIdLst>
    <p:sldId id="256" r:id="rId2"/>
    <p:sldId id="288" r:id="rId3"/>
    <p:sldId id="316" r:id="rId4"/>
    <p:sldId id="314" r:id="rId5"/>
    <p:sldId id="305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94CABB0A-BABF-4C7E-8477-12EA3CC136D8}">
          <p14:sldIdLst>
            <p14:sldId id="256"/>
            <p14:sldId id="288"/>
            <p14:sldId id="316"/>
            <p14:sldId id="314"/>
            <p14:sldId id="305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152" autoAdjust="0"/>
    <p:restoredTop sz="94660"/>
  </p:normalViewPr>
  <p:slideViewPr>
    <p:cSldViewPr snapToGrid="0">
      <p:cViewPr varScale="1">
        <p:scale>
          <a:sx n="72" d="100"/>
          <a:sy n="72" d="100"/>
        </p:scale>
        <p:origin x="65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-6843" y="3887812"/>
            <a:ext cx="12195668" cy="457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Rectangle 6"/>
          <p:cNvSpPr/>
          <p:nvPr/>
        </p:nvSpPr>
        <p:spPr>
          <a:xfrm>
            <a:off x="-6843" y="2059012"/>
            <a:ext cx="12195668" cy="1828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5488" y="2166364"/>
            <a:ext cx="11247120" cy="1739347"/>
          </a:xfrm>
        </p:spPr>
        <p:txBody>
          <a:bodyPr tIns="45720" bIns="45720" anchor="ctr">
            <a:normAutofit/>
          </a:bodyPr>
          <a:lstStyle>
            <a:lvl1pPr algn="ctr">
              <a:lnSpc>
                <a:spcPct val="80000"/>
              </a:lnSpc>
              <a:defRPr sz="6000" spc="150" baseline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47472" y="3913632"/>
            <a:ext cx="11506200" cy="457200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20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11/21/2019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532875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11/21/2019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99114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019312" y="0"/>
            <a:ext cx="27432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0624" y="274638"/>
            <a:ext cx="2402380" cy="589756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199" y="274638"/>
            <a:ext cx="7973291" cy="589756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422854"/>
            <a:ext cx="2743196" cy="365125"/>
          </a:xfrm>
        </p:spPr>
        <p:txBody>
          <a:bodyPr/>
          <a:lstStyle/>
          <a:p>
            <a:fld id="{48A87A34-81AB-432B-8DAE-1953F412C126}" type="datetimeFigureOut">
              <a:rPr lang="en-US" smtClean="0"/>
              <a:pPr/>
              <a:t>11/21/2019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776135" y="6422854"/>
            <a:ext cx="4279669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3048" y="6422854"/>
            <a:ext cx="879759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51339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11/21/2019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72911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6843" y="2059012"/>
            <a:ext cx="12195668" cy="1828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-6843" y="3887812"/>
            <a:ext cx="12195668" cy="457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5488" y="2167128"/>
            <a:ext cx="11247120" cy="1737360"/>
          </a:xfrm>
        </p:spPr>
        <p:txBody>
          <a:bodyPr anchor="ctr">
            <a:noAutofit/>
          </a:bodyPr>
          <a:lstStyle>
            <a:lvl1pPr algn="ctr">
              <a:lnSpc>
                <a:spcPct val="80000"/>
              </a:lnSpc>
              <a:defRPr sz="6000" b="0" spc="150" baseline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7472" y="3913212"/>
            <a:ext cx="11503152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8A87A34-81AB-432B-8DAE-1953F412C126}" type="datetimeFigureOut">
              <a:rPr lang="en-US" smtClean="0"/>
              <a:t>11/21/2019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538007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05344" y="2011680"/>
            <a:ext cx="4754880" cy="4206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30391" y="2011680"/>
            <a:ext cx="4754880" cy="4206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11/21/2019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43793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07008" y="1913470"/>
            <a:ext cx="4754880" cy="743094"/>
          </a:xfrm>
        </p:spPr>
        <p:txBody>
          <a:bodyPr anchor="ctr">
            <a:normAutofit/>
          </a:bodyPr>
          <a:lstStyle>
            <a:lvl1pPr marL="0" indent="0">
              <a:buNone/>
              <a:defRPr sz="21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07008" y="2656566"/>
            <a:ext cx="4754880" cy="35661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31230" y="1913470"/>
            <a:ext cx="4754880" cy="743094"/>
          </a:xfrm>
        </p:spPr>
        <p:txBody>
          <a:bodyPr anchor="ctr">
            <a:normAutofit/>
          </a:bodyPr>
          <a:lstStyle>
            <a:lvl1pPr marL="0" indent="0">
              <a:buNone/>
              <a:defRPr sz="21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31230" y="2656564"/>
            <a:ext cx="4754880" cy="35661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11/21/2019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72169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11/21/2019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75353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11/21/2019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36525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07008" y="2120054"/>
            <a:ext cx="6126480" cy="4114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89023" y="2147486"/>
            <a:ext cx="3200400" cy="3432319"/>
          </a:xfrm>
        </p:spPr>
        <p:txBody>
          <a:bodyPr>
            <a:normAutofit/>
          </a:bodyPr>
          <a:lstStyle>
            <a:lvl1pPr marL="0" indent="0">
              <a:lnSpc>
                <a:spcPct val="95000"/>
              </a:lnSpc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11/21/2019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49074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80160" y="2211494"/>
            <a:ext cx="6126480" cy="3931920"/>
          </a:xfrm>
          <a:solidFill>
            <a:schemeClr val="tx2">
              <a:lumMod val="60000"/>
              <a:lumOff val="40000"/>
            </a:schemeClr>
          </a:solidFill>
        </p:spPr>
        <p:txBody>
          <a:bodyPr tIns="365760" anchor="t"/>
          <a:lstStyle>
            <a:lvl1pPr marL="0" indent="0" algn="ctr">
              <a:buNone/>
              <a:defRPr sz="3200">
                <a:solidFill>
                  <a:schemeClr val="tx1">
                    <a:lumMod val="50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90688" y="2150621"/>
            <a:ext cx="3200400" cy="3429000"/>
          </a:xfrm>
        </p:spPr>
        <p:txBody>
          <a:bodyPr>
            <a:normAutofit/>
          </a:bodyPr>
          <a:lstStyle>
            <a:lvl1pPr marL="0" indent="0">
              <a:lnSpc>
                <a:spcPct val="95000"/>
              </a:lnSpc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11/21/2019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62282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83" y="176109"/>
            <a:ext cx="12188952" cy="16459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02919" y="284176"/>
            <a:ext cx="9784080" cy="15087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02919" y="2011680"/>
            <a:ext cx="9784080" cy="42062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02266" y="6422854"/>
            <a:ext cx="3000894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fld id="{48A87A34-81AB-432B-8DAE-1953F412C126}" type="datetimeFigureOut">
              <a:rPr lang="en-US" smtClean="0"/>
              <a:pPr/>
              <a:t>11/21/2019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596471" y="6422854"/>
            <a:ext cx="50444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58927" y="6422854"/>
            <a:ext cx="946264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 b="0">
                <a:solidFill>
                  <a:schemeClr val="tx1"/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113331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76" r:id="rId1"/>
    <p:sldLayoutId id="2147483877" r:id="rId2"/>
    <p:sldLayoutId id="2147483878" r:id="rId3"/>
    <p:sldLayoutId id="2147483879" r:id="rId4"/>
    <p:sldLayoutId id="2147483880" r:id="rId5"/>
    <p:sldLayoutId id="2147483881" r:id="rId6"/>
    <p:sldLayoutId id="2147483882" r:id="rId7"/>
    <p:sldLayoutId id="2147483883" r:id="rId8"/>
    <p:sldLayoutId id="2147483884" r:id="rId9"/>
    <p:sldLayoutId id="2147483885" r:id="rId10"/>
    <p:sldLayoutId id="2147483886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000" kern="1200" cap="all" baseline="0">
          <a:solidFill>
            <a:schemeClr val="bg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tx1"/>
        </a:buClr>
        <a:buFont typeface="Wingdings" pitchFamily="2" charset="2"/>
        <a:buChar char="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4114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6400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8686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0972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2846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718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29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18062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4B3A732-BD30-43B3-B22F-86F9419075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CB5978F0-8D3C-4B12-B071-F1254173E3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371600"/>
            <a:ext cx="12192000" cy="41148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FD324B2-BDF5-40AA-A38A-AF59FB9CB72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65759" y="1822664"/>
            <a:ext cx="9281468" cy="3007186"/>
          </a:xfrm>
        </p:spPr>
        <p:txBody>
          <a:bodyPr anchor="ctr">
            <a:normAutofit/>
          </a:bodyPr>
          <a:lstStyle/>
          <a:p>
            <a:pPr algn="l"/>
            <a:r>
              <a:rPr lang="en-US" sz="8000">
                <a:solidFill>
                  <a:schemeClr val="bg2"/>
                </a:solidFill>
                <a:latin typeface="Algerian" panose="04020705040A02060702" pitchFamily="82" charset="0"/>
              </a:rPr>
              <a:t>Jermyn Borough Council Meeting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A8F3507-449F-432B-8A9F-811E3703F7F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5660219"/>
            <a:ext cx="9144000" cy="762635"/>
          </a:xfrm>
        </p:spPr>
        <p:txBody>
          <a:bodyPr>
            <a:normAutofit/>
          </a:bodyPr>
          <a:lstStyle/>
          <a:p>
            <a:pPr algn="r">
              <a:spcAft>
                <a:spcPts val="600"/>
              </a:spcAft>
            </a:pPr>
            <a:r>
              <a:rPr lang="en-US" sz="2800" dirty="0"/>
              <a:t>11/21/19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9DFDE310-F9F9-4DAB-A86D-45566B81905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6843" y="5164919"/>
            <a:ext cx="12195668" cy="3200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46479048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00000">
              <a:schemeClr val="bg2">
                <a:lumMod val="60000"/>
                <a:lumOff val="40000"/>
              </a:schemeClr>
            </a:gs>
            <a:gs pos="100000">
              <a:schemeClr val="accent6">
                <a:lumMod val="95000"/>
                <a:lumOff val="5000"/>
              </a:schemeClr>
            </a:gs>
            <a:gs pos="100000">
              <a:schemeClr val="accent6">
                <a:lumMod val="60000"/>
              </a:schemeClr>
            </a:gs>
          </a:gsLst>
          <a:path path="circle">
            <a:fillToRect l="50000" t="130000" r="50000" b="-3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D324B2-BDF5-40AA-A38A-AF59FB9CB72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66800" y="384314"/>
            <a:ext cx="9448800" cy="1736752"/>
          </a:xfrm>
        </p:spPr>
        <p:txBody>
          <a:bodyPr>
            <a:normAutofit/>
          </a:bodyPr>
          <a:lstStyle/>
          <a:p>
            <a:pPr algn="ctr"/>
            <a:r>
              <a:rPr lang="en-US" dirty="0">
                <a:solidFill>
                  <a:schemeClr val="tx1"/>
                </a:solidFill>
                <a:latin typeface="Copperplate Gothic Bold" panose="020E0705020206020404" pitchFamily="34" charset="0"/>
              </a:rPr>
              <a:t>Meeting Agenda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CA7F00C8-E7C6-4662-B868-B2E30D2B67FA}"/>
              </a:ext>
            </a:extLst>
          </p:cNvPr>
          <p:cNvSpPr/>
          <p:nvPr/>
        </p:nvSpPr>
        <p:spPr>
          <a:xfrm>
            <a:off x="3226905" y="2121066"/>
            <a:ext cx="7288695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b="1" dirty="0"/>
              <a:t>Call to Order</a:t>
            </a:r>
          </a:p>
          <a:p>
            <a:pPr lvl="0"/>
            <a:r>
              <a:rPr lang="en-US" b="1" dirty="0"/>
              <a:t>Pledge of Allegiance</a:t>
            </a:r>
          </a:p>
          <a:p>
            <a:pPr lvl="0"/>
            <a:r>
              <a:rPr lang="en-US" b="1" dirty="0"/>
              <a:t>Roll Call</a:t>
            </a:r>
          </a:p>
          <a:p>
            <a:pPr lvl="0"/>
            <a:r>
              <a:rPr lang="en-US" b="1" dirty="0"/>
              <a:t>Special Awards </a:t>
            </a:r>
          </a:p>
          <a:p>
            <a:pPr lvl="0"/>
            <a:r>
              <a:rPr lang="en-US" b="1" dirty="0"/>
              <a:t>Previous Meeting Minutes</a:t>
            </a:r>
          </a:p>
          <a:p>
            <a:pPr lvl="0"/>
            <a:r>
              <a:rPr lang="en-US" b="1" dirty="0"/>
              <a:t>Treasurer’s Report/Bills Payable</a:t>
            </a:r>
          </a:p>
          <a:p>
            <a:pPr lvl="0"/>
            <a:r>
              <a:rPr lang="en-US" b="1" dirty="0"/>
              <a:t>Correspondence</a:t>
            </a:r>
          </a:p>
          <a:p>
            <a:pPr lvl="0"/>
            <a:r>
              <a:rPr lang="en-US" b="1" dirty="0"/>
              <a:t>Public Comment</a:t>
            </a:r>
          </a:p>
          <a:p>
            <a:pPr lvl="0"/>
            <a:r>
              <a:rPr lang="en-US" b="1" dirty="0"/>
              <a:t>Reports </a:t>
            </a:r>
          </a:p>
          <a:p>
            <a:pPr lvl="0"/>
            <a:r>
              <a:rPr lang="en-US" b="1" dirty="0"/>
              <a:t>Reports of Committees</a:t>
            </a:r>
          </a:p>
          <a:p>
            <a:pPr lvl="0"/>
            <a:r>
              <a:rPr lang="en-US" b="1" dirty="0"/>
              <a:t>L&amp;I Solvency Fee </a:t>
            </a:r>
          </a:p>
          <a:p>
            <a:pPr lvl="0"/>
            <a:r>
              <a:rPr lang="en-US" b="1" dirty="0"/>
              <a:t>Feral Cat Ordinance </a:t>
            </a:r>
          </a:p>
          <a:p>
            <a:pPr lvl="0"/>
            <a:r>
              <a:rPr lang="en-US" b="1" dirty="0"/>
              <a:t>Parking on Madison Ave. Ordinance </a:t>
            </a:r>
          </a:p>
          <a:p>
            <a:pPr lvl="0"/>
            <a:r>
              <a:rPr lang="en-US" b="1" dirty="0"/>
              <a:t>Tree @ 705 Madison Ave  </a:t>
            </a:r>
          </a:p>
          <a:p>
            <a:pPr lvl="0"/>
            <a:r>
              <a:rPr lang="en-US" b="1" dirty="0"/>
              <a:t>PA Small Water &amp; Sewer Grant Resolution </a:t>
            </a:r>
          </a:p>
          <a:p>
            <a:pPr lvl="0"/>
            <a:r>
              <a:rPr lang="en-US" b="1" dirty="0"/>
              <a:t>2020 Budget Presentation </a:t>
            </a:r>
          </a:p>
          <a:p>
            <a:pPr lvl="0"/>
            <a:r>
              <a:rPr lang="en-US" b="1" dirty="0"/>
              <a:t>New Business</a:t>
            </a:r>
          </a:p>
          <a:p>
            <a:pPr lvl="0"/>
            <a:r>
              <a:rPr lang="en-US" b="1" dirty="0"/>
              <a:t>Adjournment</a:t>
            </a:r>
          </a:p>
        </p:txBody>
      </p:sp>
    </p:spTree>
    <p:extLst>
      <p:ext uri="{BB962C8B-B14F-4D97-AF65-F5344CB8AC3E}">
        <p14:creationId xmlns:p14="http://schemas.microsoft.com/office/powerpoint/2010/main" val="1799042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00000">
              <a:schemeClr val="bg2">
                <a:lumMod val="60000"/>
                <a:lumOff val="40000"/>
              </a:schemeClr>
            </a:gs>
            <a:gs pos="100000">
              <a:schemeClr val="accent6">
                <a:lumMod val="95000"/>
                <a:lumOff val="5000"/>
              </a:schemeClr>
            </a:gs>
            <a:gs pos="100000">
              <a:schemeClr val="accent6">
                <a:lumMod val="60000"/>
              </a:schemeClr>
            </a:gs>
          </a:gsLst>
          <a:path path="circle">
            <a:fillToRect l="50000" t="130000" r="50000" b="-3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D324B2-BDF5-40AA-A38A-AF59FB9CB72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66800" y="384314"/>
            <a:ext cx="9448800" cy="1736752"/>
          </a:xfrm>
        </p:spPr>
        <p:txBody>
          <a:bodyPr>
            <a:normAutofit/>
          </a:bodyPr>
          <a:lstStyle/>
          <a:p>
            <a:pPr algn="ctr"/>
            <a:r>
              <a:rPr lang="en-US" dirty="0">
                <a:solidFill>
                  <a:schemeClr val="tx1"/>
                </a:solidFill>
                <a:latin typeface="Copperplate Gothic Bold" panose="020E0705020206020404" pitchFamily="34" charset="0"/>
              </a:rPr>
              <a:t>Treasurer’s report</a:t>
            </a:r>
          </a:p>
        </p:txBody>
      </p:sp>
    </p:spTree>
    <p:extLst>
      <p:ext uri="{BB962C8B-B14F-4D97-AF65-F5344CB8AC3E}">
        <p14:creationId xmlns:p14="http://schemas.microsoft.com/office/powerpoint/2010/main" val="953937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00000">
              <a:schemeClr val="bg2">
                <a:lumMod val="60000"/>
                <a:lumOff val="40000"/>
              </a:schemeClr>
            </a:gs>
            <a:gs pos="100000">
              <a:schemeClr val="accent6">
                <a:lumMod val="95000"/>
                <a:lumOff val="5000"/>
              </a:schemeClr>
            </a:gs>
            <a:gs pos="100000">
              <a:schemeClr val="accent6">
                <a:lumMod val="60000"/>
              </a:schemeClr>
            </a:gs>
          </a:gsLst>
          <a:path path="circle">
            <a:fillToRect l="50000" t="130000" r="50000" b="-3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9563A585-9925-4545-80D6-1C4A86E5138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95600" y="435300"/>
            <a:ext cx="6400800" cy="62862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14921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00000">
              <a:schemeClr val="bg2">
                <a:lumMod val="60000"/>
                <a:lumOff val="40000"/>
              </a:schemeClr>
            </a:gs>
            <a:gs pos="100000">
              <a:schemeClr val="accent6">
                <a:lumMod val="95000"/>
                <a:lumOff val="5000"/>
              </a:schemeClr>
            </a:gs>
            <a:gs pos="100000">
              <a:schemeClr val="accent6">
                <a:lumMod val="60000"/>
              </a:schemeClr>
            </a:gs>
          </a:gsLst>
          <a:path path="circle">
            <a:fillToRect l="50000" t="130000" r="50000" b="-3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9F76F0FE-C436-4D32-BB7A-96C07A09537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13561" y="715618"/>
            <a:ext cx="8005040" cy="49563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94493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anded">
  <a:themeElements>
    <a:clrScheme name="Banded">
      <a:dk1>
        <a:srgbClr val="2C2C2C"/>
      </a:dk1>
      <a:lt1>
        <a:srgbClr val="FFFFFF"/>
      </a:lt1>
      <a:dk2>
        <a:srgbClr val="F56617"/>
      </a:dk2>
      <a:lt2>
        <a:srgbClr val="DDDDDD"/>
      </a:lt2>
      <a:accent1>
        <a:srgbClr val="FFC000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0"/>
      </a:accent6>
      <a:hlink>
        <a:srgbClr val="FF9933"/>
      </a:hlink>
      <a:folHlink>
        <a:srgbClr val="6C606A"/>
      </a:folHlink>
    </a:clrScheme>
    <a:fontScheme name="Banded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nded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120000"/>
                <a:lumMod val="107000"/>
              </a:schemeClr>
            </a:gs>
            <a:gs pos="50000">
              <a:schemeClr val="phClr">
                <a:tint val="70000"/>
                <a:satMod val="124000"/>
                <a:lumMod val="103000"/>
              </a:schemeClr>
            </a:gs>
            <a:gs pos="100000">
              <a:schemeClr val="phClr">
                <a:tint val="85000"/>
                <a:satMod val="12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5000"/>
                <a:shade val="98000"/>
                <a:satMod val="110000"/>
                <a:lumMod val="103000"/>
              </a:schemeClr>
            </a:gs>
            <a:gs pos="50000">
              <a:schemeClr val="phClr">
                <a:shade val="85000"/>
                <a:satMod val="105000"/>
                <a:lumMod val="100000"/>
              </a:schemeClr>
            </a:gs>
            <a:gs pos="100000">
              <a:schemeClr val="phClr">
                <a:shade val="60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875" dir="5400000" algn="ctr" rotWithShape="0">
              <a:srgbClr val="000000">
                <a:alpha val="68000"/>
              </a:srgbClr>
            </a:outerShdw>
          </a:effectLst>
        </a:effectStyle>
        <a:effectStyle>
          <a:effectLst>
            <a:outerShdw blurRad="88900" dist="2794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/>
              <a:schemeClr val="phClr">
                <a:shade val="91000"/>
                <a:satMod val="105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100000"/>
                <a:shade val="0"/>
                <a:satMod val="100000"/>
              </a:schemeClr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nded" id="{98DFF888-2449-4D28-977C-6306C017633E}" vid="{B7CF026C-957E-4F4E-893C-D02C23AB631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66</Words>
  <Application>Microsoft Office PowerPoint</Application>
  <PresentationFormat>Widescreen</PresentationFormat>
  <Paragraphs>22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Algerian</vt:lpstr>
      <vt:lpstr>Arial</vt:lpstr>
      <vt:lpstr>Copperplate Gothic Bold</vt:lpstr>
      <vt:lpstr>Corbel</vt:lpstr>
      <vt:lpstr>Wingdings</vt:lpstr>
      <vt:lpstr>Banded</vt:lpstr>
      <vt:lpstr>Jermyn Borough Council Meeting</vt:lpstr>
      <vt:lpstr>Meeting Agenda</vt:lpstr>
      <vt:lpstr>Treasurer’s report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Jermyn Borough Council Meeting</dc:title>
  <dc:creator>Dan Markey</dc:creator>
  <cp:lastModifiedBy> </cp:lastModifiedBy>
  <cp:revision>9</cp:revision>
  <dcterms:created xsi:type="dcterms:W3CDTF">2019-10-03T16:39:17Z</dcterms:created>
  <dcterms:modified xsi:type="dcterms:W3CDTF">2019-11-21T23:50:44Z</dcterms:modified>
</cp:coreProperties>
</file>